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96" r:id="rId4"/>
    <p:sldMasterId id="2147483697" r:id="rId5"/>
    <p:sldMasterId id="2147483698" r:id="rId6"/>
    <p:sldMasterId id="2147483699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</p:sldIdLst>
  <p:sldSz cy="6858000" cx="12192000"/>
  <p:notesSz cx="7559675" cy="106918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B48AA82-308C-4827-9B2E-0E0D02BD620E}">
  <a:tblStyle styleId="{FB48AA82-308C-4827-9B2E-0E0D02BD620E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3.xml"/><Relationship Id="rId10" Type="http://schemas.openxmlformats.org/officeDocument/2006/relationships/slide" Target="slides/slide2.xml"/><Relationship Id="rId13" Type="http://schemas.openxmlformats.org/officeDocument/2006/relationships/slide" Target="slides/slide5.xml"/><Relationship Id="rId12" Type="http://schemas.openxmlformats.org/officeDocument/2006/relationships/slide" Target="slides/slide4.xml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6" Type="http://schemas.openxmlformats.org/officeDocument/2006/relationships/slide" Target="slides/slide8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notesMaster" Target="notesMasters/notesMaster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1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2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3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4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4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5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5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6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6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7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7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8:notes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8:notes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"/>
          <p:cNvSpPr txBox="1"/>
          <p:nvPr>
            <p:ph idx="1"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1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1"/>
          <p:cNvSpPr txBox="1"/>
          <p:nvPr>
            <p:ph idx="1"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 txBox="1"/>
          <p:nvPr>
            <p:ph idx="2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2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2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2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2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2"/>
          <p:cNvSpPr txBox="1"/>
          <p:nvPr>
            <p:ph idx="4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3"/>
          <p:cNvSpPr txBox="1"/>
          <p:nvPr>
            <p:ph idx="1"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3"/>
          <p:cNvSpPr txBox="1"/>
          <p:nvPr>
            <p:ph idx="2"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3"/>
          <p:cNvSpPr txBox="1"/>
          <p:nvPr>
            <p:ph idx="3"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3"/>
          <p:cNvSpPr txBox="1"/>
          <p:nvPr>
            <p:ph idx="4"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5"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6"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6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6"/>
          <p:cNvSpPr txBox="1"/>
          <p:nvPr>
            <p:ph idx="1"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7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8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8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/>
          <p:nvPr>
            <p:ph idx="1"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1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1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21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22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22"/>
          <p:cNvSpPr txBox="1"/>
          <p:nvPr>
            <p:ph idx="3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3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3"/>
          <p:cNvSpPr txBox="1"/>
          <p:nvPr>
            <p:ph idx="3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4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"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2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5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25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25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25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5"/>
          <p:cNvSpPr txBox="1"/>
          <p:nvPr>
            <p:ph idx="4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6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26"/>
          <p:cNvSpPr txBox="1"/>
          <p:nvPr>
            <p:ph idx="1"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6"/>
          <p:cNvSpPr txBox="1"/>
          <p:nvPr>
            <p:ph idx="2"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26"/>
          <p:cNvSpPr txBox="1"/>
          <p:nvPr>
            <p:ph idx="3"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26"/>
          <p:cNvSpPr txBox="1"/>
          <p:nvPr>
            <p:ph idx="4"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26"/>
          <p:cNvSpPr txBox="1"/>
          <p:nvPr>
            <p:ph idx="5"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p26"/>
          <p:cNvSpPr txBox="1"/>
          <p:nvPr>
            <p:ph idx="6"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9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29"/>
          <p:cNvSpPr txBox="1"/>
          <p:nvPr>
            <p:ph idx="1"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0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" name="Google Shape;160;p30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1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31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31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2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3"/>
          <p:cNvSpPr txBox="1"/>
          <p:nvPr>
            <p:ph idx="1"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4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34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34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" name="Google Shape;173;p34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5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" name="Google Shape;176;p35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" name="Google Shape;177;p35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35"/>
          <p:cNvSpPr txBox="1"/>
          <p:nvPr>
            <p:ph idx="3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6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" name="Google Shape;181;p36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" name="Google Shape;182;p36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" name="Google Shape;183;p36"/>
          <p:cNvSpPr txBox="1"/>
          <p:nvPr>
            <p:ph idx="3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7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" name="Google Shape;186;p37"/>
          <p:cNvSpPr txBox="1"/>
          <p:nvPr>
            <p:ph idx="1"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" name="Google Shape;187;p37"/>
          <p:cNvSpPr txBox="1"/>
          <p:nvPr>
            <p:ph idx="2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8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" name="Google Shape;190;p38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" name="Google Shape;191;p38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38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" name="Google Shape;193;p38"/>
          <p:cNvSpPr txBox="1"/>
          <p:nvPr>
            <p:ph idx="4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9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6" name="Google Shape;196;p39"/>
          <p:cNvSpPr txBox="1"/>
          <p:nvPr>
            <p:ph idx="1"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7" name="Google Shape;197;p39"/>
          <p:cNvSpPr txBox="1"/>
          <p:nvPr>
            <p:ph idx="2"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8" name="Google Shape;198;p39"/>
          <p:cNvSpPr txBox="1"/>
          <p:nvPr>
            <p:ph idx="3"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39"/>
          <p:cNvSpPr txBox="1"/>
          <p:nvPr>
            <p:ph idx="4"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0" name="Google Shape;200;p39"/>
          <p:cNvSpPr txBox="1"/>
          <p:nvPr>
            <p:ph idx="5"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" name="Google Shape;201;p39"/>
          <p:cNvSpPr txBox="1"/>
          <p:nvPr>
            <p:ph idx="6"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42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9" name="Google Shape;219;p42"/>
          <p:cNvSpPr txBox="1"/>
          <p:nvPr>
            <p:ph idx="1"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" type="obj">
  <p:cSld name="OBJECT"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43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2" name="Google Shape;222;p43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" type="twoObj">
  <p:cSld name="TWO_OBJECTS"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44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5" name="Google Shape;225;p44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" name="Google Shape;226;p44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45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6"/>
          <p:cNvSpPr txBox="1"/>
          <p:nvPr>
            <p:ph idx="1"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7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" name="Google Shape;233;p47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4" name="Google Shape;234;p47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" name="Google Shape;235;p47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8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8" name="Google Shape;238;p48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" name="Google Shape;239;p48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48"/>
          <p:cNvSpPr txBox="1"/>
          <p:nvPr>
            <p:ph idx="3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9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" name="Google Shape;243;p49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" name="Google Shape;244;p49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" name="Google Shape;245;p49"/>
          <p:cNvSpPr txBox="1"/>
          <p:nvPr>
            <p:ph idx="3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Content over Content" type="objOverTx">
  <p:cSld name="OBJECT_OVER_TEXT"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50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" name="Google Shape;248;p50"/>
          <p:cNvSpPr txBox="1"/>
          <p:nvPr>
            <p:ph idx="1"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" name="Google Shape;249;p50"/>
          <p:cNvSpPr txBox="1"/>
          <p:nvPr>
            <p:ph idx="2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4 Content" type="fourObj">
  <p:cSld name="FOUR_OBJECTS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51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2" name="Google Shape;252;p51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51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" name="Google Shape;254;p51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" name="Google Shape;255;p51"/>
          <p:cNvSpPr txBox="1"/>
          <p:nvPr>
            <p:ph idx="4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6 Content">
  <p:cSld name="Title, 6 Content"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52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" name="Google Shape;258;p52"/>
          <p:cNvSpPr txBox="1"/>
          <p:nvPr>
            <p:ph idx="1"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" name="Google Shape;259;p52"/>
          <p:cNvSpPr txBox="1"/>
          <p:nvPr>
            <p:ph idx="2"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52"/>
          <p:cNvSpPr txBox="1"/>
          <p:nvPr>
            <p:ph idx="3"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" name="Google Shape;261;p52"/>
          <p:cNvSpPr txBox="1"/>
          <p:nvPr>
            <p:ph idx="4"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2" name="Google Shape;262;p52"/>
          <p:cNvSpPr txBox="1"/>
          <p:nvPr>
            <p:ph idx="5"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3" name="Google Shape;263;p52"/>
          <p:cNvSpPr txBox="1"/>
          <p:nvPr>
            <p:ph idx="6"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entered Text" type="objOnly">
  <p:cSld name="OBJECT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 txBox="1"/>
          <p:nvPr>
            <p:ph idx="1"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and Content" type="twoObjAndObj">
  <p:cSld name="TWO_OBJECTS_AND_OBJEC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2"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3"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ntent and 2 Content" type="objAndTwoObj">
  <p:cSld name="OBJECT_AND_TWO_OBJECTS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"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9"/>
          <p:cNvSpPr txBox="1"/>
          <p:nvPr>
            <p:ph idx="3"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2 Content over Content" type="twoObjOverTx">
  <p:cSld name="TWO_OBJECTS_OVER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0"/>
          <p:cNvSpPr txBox="1"/>
          <p:nvPr>
            <p:ph idx="1"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0"/>
          <p:cNvSpPr txBox="1"/>
          <p:nvPr>
            <p:ph idx="2"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3"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6.xml"/><Relationship Id="rId13" Type="http://schemas.openxmlformats.org/officeDocument/2006/relationships/theme" Target="../theme/theme5.xml"/><Relationship Id="rId1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9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3.xml"/><Relationship Id="rId8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0" y="-8640"/>
            <a:ext cx="12190680" cy="6866640"/>
            <a:chOff x="0" y="-8640"/>
            <a:chExt cx="12190680" cy="6866640"/>
          </a:xfrm>
        </p:grpSpPr>
        <p:cxnSp>
          <p:nvCxnSpPr>
            <p:cNvPr id="7" name="Google Shape;7;p1"/>
            <p:cNvCxnSpPr/>
            <p:nvPr/>
          </p:nvCxnSpPr>
          <p:spPr>
            <a:xfrm>
              <a:off x="9370800" y="0"/>
              <a:ext cx="1219320" cy="6858000"/>
            </a:xfrm>
            <a:prstGeom prst="straightConnector1">
              <a:avLst/>
            </a:prstGeom>
            <a:noFill/>
            <a:ln cap="flat" cmpd="sng" w="9525">
              <a:solidFill>
                <a:srgbClr val="5FCBE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" name="Google Shape;8;p1"/>
            <p:cNvCxnSpPr/>
            <p:nvPr/>
          </p:nvCxnSpPr>
          <p:spPr>
            <a:xfrm flipH="1">
              <a:off x="7425000" y="3681360"/>
              <a:ext cx="4763520" cy="3176640"/>
            </a:xfrm>
            <a:prstGeom prst="straightConnector1">
              <a:avLst/>
            </a:prstGeom>
            <a:noFill/>
            <a:ln cap="flat" cmpd="sng" w="9525">
              <a:solidFill>
                <a:srgbClr val="5FCBEF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9" name="Google Shape;9;p1"/>
            <p:cNvSpPr/>
            <p:nvPr/>
          </p:nvSpPr>
          <p:spPr>
            <a:xfrm>
              <a:off x="9181440" y="-8640"/>
              <a:ext cx="3006000" cy="6865200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rgbClr val="5FCBEF">
                <a:alpha val="35686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</p:sp>
        <p:sp>
          <p:nvSpPr>
            <p:cNvPr id="10" name="Google Shape;10;p1"/>
            <p:cNvSpPr/>
            <p:nvPr/>
          </p:nvSpPr>
          <p:spPr>
            <a:xfrm>
              <a:off x="9603360" y="-8640"/>
              <a:ext cx="2586960" cy="6865200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alpha val="20000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</p:sp>
        <p:sp>
          <p:nvSpPr>
            <p:cNvPr id="11" name="Google Shape;11;p1"/>
            <p:cNvSpPr/>
            <p:nvPr/>
          </p:nvSpPr>
          <p:spPr>
            <a:xfrm>
              <a:off x="8932320" y="3048120"/>
              <a:ext cx="3258360" cy="3808440"/>
            </a:xfrm>
            <a:prstGeom prst="triangle">
              <a:avLst>
                <a:gd fmla="val 100000" name="adj"/>
              </a:avLst>
            </a:prstGeom>
            <a:solidFill>
              <a:srgbClr val="17B0E4">
                <a:alpha val="65882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1"/>
            <p:cNvSpPr/>
            <p:nvPr/>
          </p:nvSpPr>
          <p:spPr>
            <a:xfrm>
              <a:off x="9334440" y="-8640"/>
              <a:ext cx="2853000" cy="6865200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7B0E4">
                <a:alpha val="49803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</p:sp>
        <p:sp>
          <p:nvSpPr>
            <p:cNvPr id="13" name="Google Shape;13;p1"/>
            <p:cNvSpPr/>
            <p:nvPr/>
          </p:nvSpPr>
          <p:spPr>
            <a:xfrm>
              <a:off x="10898640" y="-8640"/>
              <a:ext cx="1288800" cy="6865200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2E83C3">
                <a:alpha val="69803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</p:sp>
        <p:sp>
          <p:nvSpPr>
            <p:cNvPr id="14" name="Google Shape;14;p1"/>
            <p:cNvSpPr/>
            <p:nvPr/>
          </p:nvSpPr>
          <p:spPr>
            <a:xfrm>
              <a:off x="10938960" y="-8640"/>
              <a:ext cx="1248480" cy="6865200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</p:sp>
        <p:sp>
          <p:nvSpPr>
            <p:cNvPr id="15" name="Google Shape;15;p1"/>
            <p:cNvSpPr/>
            <p:nvPr/>
          </p:nvSpPr>
          <p:spPr>
            <a:xfrm>
              <a:off x="10371600" y="3589920"/>
              <a:ext cx="1815840" cy="3266640"/>
            </a:xfrm>
            <a:prstGeom prst="triangle">
              <a:avLst>
                <a:gd fmla="val 100000" name="adj"/>
              </a:avLst>
            </a:prstGeom>
            <a:solidFill>
              <a:srgbClr val="17B0E4">
                <a:alpha val="65882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1"/>
            <p:cNvSpPr/>
            <p:nvPr/>
          </p:nvSpPr>
          <p:spPr>
            <a:xfrm>
              <a:off x="0" y="4013280"/>
              <a:ext cx="447120" cy="2843280"/>
            </a:xfrm>
            <a:prstGeom prst="triangle">
              <a:avLst>
                <a:gd fmla="val 0" name="adj"/>
              </a:avLst>
            </a:prstGeom>
            <a:solidFill>
              <a:srgbClr val="5FCBEF">
                <a:alpha val="69803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" name="Google Shape;17;p1"/>
          <p:cNvGrpSpPr/>
          <p:nvPr/>
        </p:nvGrpSpPr>
        <p:grpSpPr>
          <a:xfrm>
            <a:off x="0" y="-8640"/>
            <a:ext cx="12190680" cy="6866640"/>
            <a:chOff x="0" y="-8640"/>
            <a:chExt cx="12190680" cy="6866640"/>
          </a:xfrm>
        </p:grpSpPr>
        <p:sp>
          <p:nvSpPr>
            <p:cNvPr id="18" name="Google Shape;18;p1"/>
            <p:cNvSpPr/>
            <p:nvPr/>
          </p:nvSpPr>
          <p:spPr>
            <a:xfrm>
              <a:off x="0" y="-7920"/>
              <a:ext cx="862200" cy="5696640"/>
            </a:xfrm>
            <a:custGeom>
              <a:rect b="b" l="l" r="r" t="t"/>
              <a:pathLst>
                <a:path extrusionOk="0" h="5698067" w="863600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rgbClr val="5FCBEF">
                <a:alpha val="69803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</p:sp>
        <p:cxnSp>
          <p:nvCxnSpPr>
            <p:cNvPr id="19" name="Google Shape;19;p1"/>
            <p:cNvCxnSpPr/>
            <p:nvPr/>
          </p:nvCxnSpPr>
          <p:spPr>
            <a:xfrm>
              <a:off x="9370800" y="0"/>
              <a:ext cx="1219320" cy="6858000"/>
            </a:xfrm>
            <a:prstGeom prst="straightConnector1">
              <a:avLst/>
            </a:prstGeom>
            <a:noFill/>
            <a:ln cap="flat" cmpd="sng" w="9525">
              <a:solidFill>
                <a:srgbClr val="5FCBE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" name="Google Shape;20;p1"/>
            <p:cNvCxnSpPr/>
            <p:nvPr/>
          </p:nvCxnSpPr>
          <p:spPr>
            <a:xfrm flipH="1">
              <a:off x="7425000" y="3681360"/>
              <a:ext cx="4763520" cy="3176640"/>
            </a:xfrm>
            <a:prstGeom prst="straightConnector1">
              <a:avLst/>
            </a:prstGeom>
            <a:noFill/>
            <a:ln cap="flat" cmpd="sng" w="9525">
              <a:solidFill>
                <a:srgbClr val="5FCBEF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1" name="Google Shape;21;p1"/>
            <p:cNvSpPr/>
            <p:nvPr/>
          </p:nvSpPr>
          <p:spPr>
            <a:xfrm>
              <a:off x="9181440" y="-8640"/>
              <a:ext cx="3006000" cy="6865200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rgbClr val="5FCBEF">
                <a:alpha val="35686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</p:sp>
        <p:sp>
          <p:nvSpPr>
            <p:cNvPr id="22" name="Google Shape;22;p1"/>
            <p:cNvSpPr/>
            <p:nvPr/>
          </p:nvSpPr>
          <p:spPr>
            <a:xfrm>
              <a:off x="9603360" y="-8640"/>
              <a:ext cx="2586960" cy="6865200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alpha val="20000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</p:sp>
        <p:sp>
          <p:nvSpPr>
            <p:cNvPr id="23" name="Google Shape;23;p1"/>
            <p:cNvSpPr/>
            <p:nvPr/>
          </p:nvSpPr>
          <p:spPr>
            <a:xfrm>
              <a:off x="8932320" y="3048120"/>
              <a:ext cx="3258360" cy="3808440"/>
            </a:xfrm>
            <a:prstGeom prst="triangle">
              <a:avLst>
                <a:gd fmla="val 100000" name="adj"/>
              </a:avLst>
            </a:prstGeom>
            <a:solidFill>
              <a:srgbClr val="17B0E4">
                <a:alpha val="65882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1"/>
            <p:cNvSpPr/>
            <p:nvPr/>
          </p:nvSpPr>
          <p:spPr>
            <a:xfrm>
              <a:off x="9334440" y="-8640"/>
              <a:ext cx="2853000" cy="6865200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7B0E4">
                <a:alpha val="49803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</p:sp>
        <p:sp>
          <p:nvSpPr>
            <p:cNvPr id="25" name="Google Shape;25;p1"/>
            <p:cNvSpPr/>
            <p:nvPr/>
          </p:nvSpPr>
          <p:spPr>
            <a:xfrm>
              <a:off x="10898640" y="-8640"/>
              <a:ext cx="1288800" cy="6865200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2E83C3">
                <a:alpha val="69803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</p:sp>
        <p:sp>
          <p:nvSpPr>
            <p:cNvPr id="26" name="Google Shape;26;p1"/>
            <p:cNvSpPr/>
            <p:nvPr/>
          </p:nvSpPr>
          <p:spPr>
            <a:xfrm>
              <a:off x="10938960" y="-8640"/>
              <a:ext cx="1248480" cy="6865200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</p:sp>
        <p:sp>
          <p:nvSpPr>
            <p:cNvPr id="27" name="Google Shape;27;p1"/>
            <p:cNvSpPr/>
            <p:nvPr/>
          </p:nvSpPr>
          <p:spPr>
            <a:xfrm>
              <a:off x="10371600" y="3589920"/>
              <a:ext cx="1815840" cy="3266640"/>
            </a:xfrm>
            <a:prstGeom prst="triangle">
              <a:avLst>
                <a:gd fmla="val 100000" name="adj"/>
              </a:avLst>
            </a:prstGeom>
            <a:solidFill>
              <a:srgbClr val="17B0E4">
                <a:alpha val="65882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" name="Google Shape;28;p1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9" name="Google Shape;29;p1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14"/>
          <p:cNvGrpSpPr/>
          <p:nvPr/>
        </p:nvGrpSpPr>
        <p:grpSpPr>
          <a:xfrm>
            <a:off x="0" y="-8640"/>
            <a:ext cx="12190680" cy="6866640"/>
            <a:chOff x="0" y="-8640"/>
            <a:chExt cx="12190680" cy="6866640"/>
          </a:xfrm>
        </p:grpSpPr>
        <p:cxnSp>
          <p:nvCxnSpPr>
            <p:cNvPr id="80" name="Google Shape;80;p14"/>
            <p:cNvCxnSpPr/>
            <p:nvPr/>
          </p:nvCxnSpPr>
          <p:spPr>
            <a:xfrm>
              <a:off x="9370800" y="0"/>
              <a:ext cx="1219320" cy="6858000"/>
            </a:xfrm>
            <a:prstGeom prst="straightConnector1">
              <a:avLst/>
            </a:prstGeom>
            <a:noFill/>
            <a:ln cap="flat" cmpd="sng" w="9525">
              <a:solidFill>
                <a:srgbClr val="5FCBE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1" name="Google Shape;81;p14"/>
            <p:cNvCxnSpPr/>
            <p:nvPr/>
          </p:nvCxnSpPr>
          <p:spPr>
            <a:xfrm flipH="1">
              <a:off x="7425000" y="3681360"/>
              <a:ext cx="4763520" cy="3176640"/>
            </a:xfrm>
            <a:prstGeom prst="straightConnector1">
              <a:avLst/>
            </a:prstGeom>
            <a:noFill/>
            <a:ln cap="flat" cmpd="sng" w="9525">
              <a:solidFill>
                <a:srgbClr val="5FCBEF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82" name="Google Shape;82;p14"/>
            <p:cNvSpPr/>
            <p:nvPr/>
          </p:nvSpPr>
          <p:spPr>
            <a:xfrm>
              <a:off x="9181440" y="-8640"/>
              <a:ext cx="3006000" cy="6865200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rgbClr val="5FCBEF">
                <a:alpha val="35686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</p:sp>
        <p:sp>
          <p:nvSpPr>
            <p:cNvPr id="83" name="Google Shape;83;p14"/>
            <p:cNvSpPr/>
            <p:nvPr/>
          </p:nvSpPr>
          <p:spPr>
            <a:xfrm>
              <a:off x="9603360" y="-8640"/>
              <a:ext cx="2586960" cy="6865200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alpha val="20000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</p:sp>
        <p:sp>
          <p:nvSpPr>
            <p:cNvPr id="84" name="Google Shape;84;p14"/>
            <p:cNvSpPr/>
            <p:nvPr/>
          </p:nvSpPr>
          <p:spPr>
            <a:xfrm>
              <a:off x="8932320" y="3048120"/>
              <a:ext cx="3258360" cy="3808440"/>
            </a:xfrm>
            <a:prstGeom prst="triangle">
              <a:avLst>
                <a:gd fmla="val 100000" name="adj"/>
              </a:avLst>
            </a:prstGeom>
            <a:solidFill>
              <a:srgbClr val="17B0E4">
                <a:alpha val="65882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14"/>
            <p:cNvSpPr/>
            <p:nvPr/>
          </p:nvSpPr>
          <p:spPr>
            <a:xfrm>
              <a:off x="9334440" y="-8640"/>
              <a:ext cx="2853000" cy="6865200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7B0E4">
                <a:alpha val="49803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</p:sp>
        <p:sp>
          <p:nvSpPr>
            <p:cNvPr id="86" name="Google Shape;86;p14"/>
            <p:cNvSpPr/>
            <p:nvPr/>
          </p:nvSpPr>
          <p:spPr>
            <a:xfrm>
              <a:off x="10898640" y="-8640"/>
              <a:ext cx="1288800" cy="6865200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2E83C3">
                <a:alpha val="69803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</p:sp>
        <p:sp>
          <p:nvSpPr>
            <p:cNvPr id="87" name="Google Shape;87;p14"/>
            <p:cNvSpPr/>
            <p:nvPr/>
          </p:nvSpPr>
          <p:spPr>
            <a:xfrm>
              <a:off x="10938960" y="-8640"/>
              <a:ext cx="1248480" cy="6865200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</p:sp>
        <p:sp>
          <p:nvSpPr>
            <p:cNvPr id="88" name="Google Shape;88;p14"/>
            <p:cNvSpPr/>
            <p:nvPr/>
          </p:nvSpPr>
          <p:spPr>
            <a:xfrm>
              <a:off x="10371600" y="3589920"/>
              <a:ext cx="1815840" cy="3266640"/>
            </a:xfrm>
            <a:prstGeom prst="triangle">
              <a:avLst>
                <a:gd fmla="val 100000" name="adj"/>
              </a:avLst>
            </a:prstGeom>
            <a:solidFill>
              <a:srgbClr val="17B0E4">
                <a:alpha val="65882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" name="Google Shape;89;p14"/>
            <p:cNvSpPr/>
            <p:nvPr/>
          </p:nvSpPr>
          <p:spPr>
            <a:xfrm>
              <a:off x="0" y="4013280"/>
              <a:ext cx="447120" cy="2843280"/>
            </a:xfrm>
            <a:prstGeom prst="triangle">
              <a:avLst>
                <a:gd fmla="val 0" name="adj"/>
              </a:avLst>
            </a:prstGeom>
            <a:solidFill>
              <a:srgbClr val="5FCBEF">
                <a:alpha val="69803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0" name="Google Shape;90;p14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1" name="Google Shape;91;p14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oogle Shape;141;p27"/>
          <p:cNvGrpSpPr/>
          <p:nvPr/>
        </p:nvGrpSpPr>
        <p:grpSpPr>
          <a:xfrm>
            <a:off x="0" y="-8640"/>
            <a:ext cx="12190680" cy="6866640"/>
            <a:chOff x="0" y="-8640"/>
            <a:chExt cx="12190680" cy="6866640"/>
          </a:xfrm>
        </p:grpSpPr>
        <p:cxnSp>
          <p:nvCxnSpPr>
            <p:cNvPr id="142" name="Google Shape;142;p27"/>
            <p:cNvCxnSpPr/>
            <p:nvPr/>
          </p:nvCxnSpPr>
          <p:spPr>
            <a:xfrm>
              <a:off x="9370800" y="0"/>
              <a:ext cx="1219320" cy="6858000"/>
            </a:xfrm>
            <a:prstGeom prst="straightConnector1">
              <a:avLst/>
            </a:prstGeom>
            <a:noFill/>
            <a:ln cap="flat" cmpd="sng" w="9525">
              <a:solidFill>
                <a:srgbClr val="5FCBE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3" name="Google Shape;143;p27"/>
            <p:cNvCxnSpPr/>
            <p:nvPr/>
          </p:nvCxnSpPr>
          <p:spPr>
            <a:xfrm flipH="1">
              <a:off x="7425000" y="3681360"/>
              <a:ext cx="4763520" cy="3176640"/>
            </a:xfrm>
            <a:prstGeom prst="straightConnector1">
              <a:avLst/>
            </a:prstGeom>
            <a:noFill/>
            <a:ln cap="flat" cmpd="sng" w="9525">
              <a:solidFill>
                <a:srgbClr val="5FCBEF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44" name="Google Shape;144;p27"/>
            <p:cNvSpPr/>
            <p:nvPr/>
          </p:nvSpPr>
          <p:spPr>
            <a:xfrm>
              <a:off x="9181440" y="-8640"/>
              <a:ext cx="3006000" cy="6865200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rgbClr val="5FCBEF">
                <a:alpha val="35686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</p:sp>
        <p:sp>
          <p:nvSpPr>
            <p:cNvPr id="145" name="Google Shape;145;p27"/>
            <p:cNvSpPr/>
            <p:nvPr/>
          </p:nvSpPr>
          <p:spPr>
            <a:xfrm>
              <a:off x="9603360" y="-8640"/>
              <a:ext cx="2586960" cy="6865200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alpha val="20000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</p:sp>
        <p:sp>
          <p:nvSpPr>
            <p:cNvPr id="146" name="Google Shape;146;p27"/>
            <p:cNvSpPr/>
            <p:nvPr/>
          </p:nvSpPr>
          <p:spPr>
            <a:xfrm>
              <a:off x="8932320" y="3048120"/>
              <a:ext cx="3258360" cy="3808440"/>
            </a:xfrm>
            <a:prstGeom prst="triangle">
              <a:avLst>
                <a:gd fmla="val 100000" name="adj"/>
              </a:avLst>
            </a:prstGeom>
            <a:solidFill>
              <a:srgbClr val="17B0E4">
                <a:alpha val="65882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27"/>
            <p:cNvSpPr/>
            <p:nvPr/>
          </p:nvSpPr>
          <p:spPr>
            <a:xfrm>
              <a:off x="9334440" y="-8640"/>
              <a:ext cx="2853000" cy="6865200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7B0E4">
                <a:alpha val="49803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</p:sp>
        <p:sp>
          <p:nvSpPr>
            <p:cNvPr id="148" name="Google Shape;148;p27"/>
            <p:cNvSpPr/>
            <p:nvPr/>
          </p:nvSpPr>
          <p:spPr>
            <a:xfrm>
              <a:off x="10898640" y="-8640"/>
              <a:ext cx="1288800" cy="6865200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2E83C3">
                <a:alpha val="69803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</p:sp>
        <p:sp>
          <p:nvSpPr>
            <p:cNvPr id="149" name="Google Shape;149;p27"/>
            <p:cNvSpPr/>
            <p:nvPr/>
          </p:nvSpPr>
          <p:spPr>
            <a:xfrm>
              <a:off x="10938960" y="-8640"/>
              <a:ext cx="1248480" cy="6865200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</p:sp>
        <p:sp>
          <p:nvSpPr>
            <p:cNvPr id="150" name="Google Shape;150;p27"/>
            <p:cNvSpPr/>
            <p:nvPr/>
          </p:nvSpPr>
          <p:spPr>
            <a:xfrm>
              <a:off x="10371600" y="3589920"/>
              <a:ext cx="1815840" cy="3266640"/>
            </a:xfrm>
            <a:prstGeom prst="triangle">
              <a:avLst>
                <a:gd fmla="val 100000" name="adj"/>
              </a:avLst>
            </a:prstGeom>
            <a:solidFill>
              <a:srgbClr val="17B0E4">
                <a:alpha val="65882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27"/>
            <p:cNvSpPr/>
            <p:nvPr/>
          </p:nvSpPr>
          <p:spPr>
            <a:xfrm>
              <a:off x="0" y="4013280"/>
              <a:ext cx="447120" cy="2843280"/>
            </a:xfrm>
            <a:prstGeom prst="triangle">
              <a:avLst>
                <a:gd fmla="val 0" name="adj"/>
              </a:avLst>
            </a:prstGeom>
            <a:solidFill>
              <a:srgbClr val="5FCBEF">
                <a:alpha val="69803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2" name="Google Shape;152;p27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3" name="Google Shape;153;p27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3" name="Google Shape;203;p40"/>
          <p:cNvGrpSpPr/>
          <p:nvPr/>
        </p:nvGrpSpPr>
        <p:grpSpPr>
          <a:xfrm>
            <a:off x="0" y="-8640"/>
            <a:ext cx="12190680" cy="6866640"/>
            <a:chOff x="0" y="-8640"/>
            <a:chExt cx="12190680" cy="6866640"/>
          </a:xfrm>
        </p:grpSpPr>
        <p:cxnSp>
          <p:nvCxnSpPr>
            <p:cNvPr id="204" name="Google Shape;204;p40"/>
            <p:cNvCxnSpPr/>
            <p:nvPr/>
          </p:nvCxnSpPr>
          <p:spPr>
            <a:xfrm>
              <a:off x="9370800" y="0"/>
              <a:ext cx="1219320" cy="6858000"/>
            </a:xfrm>
            <a:prstGeom prst="straightConnector1">
              <a:avLst/>
            </a:prstGeom>
            <a:noFill/>
            <a:ln cap="flat" cmpd="sng" w="9525">
              <a:solidFill>
                <a:srgbClr val="5FCBE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5" name="Google Shape;205;p40"/>
            <p:cNvCxnSpPr/>
            <p:nvPr/>
          </p:nvCxnSpPr>
          <p:spPr>
            <a:xfrm flipH="1">
              <a:off x="7425000" y="3681360"/>
              <a:ext cx="4763520" cy="3176640"/>
            </a:xfrm>
            <a:prstGeom prst="straightConnector1">
              <a:avLst/>
            </a:prstGeom>
            <a:noFill/>
            <a:ln cap="flat" cmpd="sng" w="9525">
              <a:solidFill>
                <a:srgbClr val="5FCBEF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6" name="Google Shape;206;p40"/>
            <p:cNvSpPr/>
            <p:nvPr/>
          </p:nvSpPr>
          <p:spPr>
            <a:xfrm>
              <a:off x="9181440" y="-8640"/>
              <a:ext cx="3006000" cy="6865200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rgbClr val="5FCBEF">
                <a:alpha val="35686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</p:sp>
        <p:sp>
          <p:nvSpPr>
            <p:cNvPr id="207" name="Google Shape;207;p40"/>
            <p:cNvSpPr/>
            <p:nvPr/>
          </p:nvSpPr>
          <p:spPr>
            <a:xfrm>
              <a:off x="9603360" y="-8640"/>
              <a:ext cx="2586960" cy="6865200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CBEF">
                <a:alpha val="20000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</p:sp>
        <p:sp>
          <p:nvSpPr>
            <p:cNvPr id="208" name="Google Shape;208;p40"/>
            <p:cNvSpPr/>
            <p:nvPr/>
          </p:nvSpPr>
          <p:spPr>
            <a:xfrm>
              <a:off x="8932320" y="3048120"/>
              <a:ext cx="3258360" cy="3808440"/>
            </a:xfrm>
            <a:prstGeom prst="triangle">
              <a:avLst>
                <a:gd fmla="val 100000" name="adj"/>
              </a:avLst>
            </a:prstGeom>
            <a:solidFill>
              <a:srgbClr val="17B0E4">
                <a:alpha val="65882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40"/>
            <p:cNvSpPr/>
            <p:nvPr/>
          </p:nvSpPr>
          <p:spPr>
            <a:xfrm>
              <a:off x="9334440" y="-8640"/>
              <a:ext cx="2853000" cy="6865200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7B0E4">
                <a:alpha val="49803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</p:sp>
        <p:sp>
          <p:nvSpPr>
            <p:cNvPr id="210" name="Google Shape;210;p40"/>
            <p:cNvSpPr/>
            <p:nvPr/>
          </p:nvSpPr>
          <p:spPr>
            <a:xfrm>
              <a:off x="10898640" y="-8640"/>
              <a:ext cx="1288800" cy="6865200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2E83C3">
                <a:alpha val="69803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</p:sp>
        <p:sp>
          <p:nvSpPr>
            <p:cNvPr id="211" name="Google Shape;211;p40"/>
            <p:cNvSpPr/>
            <p:nvPr/>
          </p:nvSpPr>
          <p:spPr>
            <a:xfrm>
              <a:off x="10938960" y="-8640"/>
              <a:ext cx="1248480" cy="6865200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26292">
                <a:alpha val="80000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</p:sp>
        <p:sp>
          <p:nvSpPr>
            <p:cNvPr id="212" name="Google Shape;212;p40"/>
            <p:cNvSpPr/>
            <p:nvPr/>
          </p:nvSpPr>
          <p:spPr>
            <a:xfrm>
              <a:off x="10371600" y="3589920"/>
              <a:ext cx="1815840" cy="3266640"/>
            </a:xfrm>
            <a:prstGeom prst="triangle">
              <a:avLst>
                <a:gd fmla="val 100000" name="adj"/>
              </a:avLst>
            </a:prstGeom>
            <a:solidFill>
              <a:srgbClr val="17B0E4">
                <a:alpha val="65882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40"/>
            <p:cNvSpPr/>
            <p:nvPr/>
          </p:nvSpPr>
          <p:spPr>
            <a:xfrm>
              <a:off x="0" y="4013280"/>
              <a:ext cx="447120" cy="2843280"/>
            </a:xfrm>
            <a:prstGeom prst="triangle">
              <a:avLst>
                <a:gd fmla="val 0" name="adj"/>
              </a:avLst>
            </a:prstGeom>
            <a:solidFill>
              <a:srgbClr val="5FCBEF">
                <a:alpha val="69803"/>
              </a:srgbClr>
            </a:solidFill>
            <a:ln>
              <a:noFill/>
            </a:ln>
            <a:effectLst>
              <a:outerShdw dir="5400000" dist="25560">
                <a:srgbClr val="000000">
                  <a:alpha val="34901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4" name="Google Shape;214;p40"/>
          <p:cNvSpPr txBox="1"/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5" name="Google Shape;215;p40"/>
          <p:cNvSpPr txBox="1"/>
          <p:nvPr>
            <p:ph idx="1"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07880" y="2304000"/>
            <a:ext cx="7404120" cy="305424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53"/>
          <p:cNvSpPr/>
          <p:nvPr/>
        </p:nvSpPr>
        <p:spPr>
          <a:xfrm>
            <a:off x="5146920" y="3227040"/>
            <a:ext cx="2741760" cy="5169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2800" u="none" cap="none" strike="noStrike">
                <a:solidFill>
                  <a:srgbClr val="2E04E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2024 - 2025</a:t>
            </a:r>
            <a:endParaRPr b="1" i="0" sz="28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0" name="Google Shape;270;p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00000" y="613800"/>
            <a:ext cx="7200000" cy="125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54"/>
          <p:cNvSpPr txBox="1"/>
          <p:nvPr/>
        </p:nvSpPr>
        <p:spPr>
          <a:xfrm>
            <a:off x="720000" y="273600"/>
            <a:ext cx="831852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2400" u="none" cap="none" strike="noStrike">
                <a:solidFill>
                  <a:srgbClr val="2E04E2"/>
                </a:solidFill>
                <a:latin typeface="Trebuchet MS"/>
                <a:ea typeface="Trebuchet MS"/>
                <a:cs typeface="Trebuchet MS"/>
                <a:sym typeface="Trebuchet MS"/>
              </a:rPr>
              <a:t>PRESENTAZIONE DELLE DOMANDE</a:t>
            </a:r>
            <a:br>
              <a:rPr b="0" i="0" lang="it-IT" sz="1800" u="none" cap="none" strike="noStrike"/>
            </a:b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54"/>
          <p:cNvSpPr txBox="1"/>
          <p:nvPr/>
        </p:nvSpPr>
        <p:spPr>
          <a:xfrm>
            <a:off x="691560" y="1782720"/>
            <a:ext cx="86684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24000" lvl="0" marL="4320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Noto Sans Symbols"/>
              <a:buChar char="●"/>
            </a:pPr>
            <a:r>
              <a:rPr b="0" i="0" lang="it-IT" sz="3200" u="none" cap="none" strike="noStrike">
                <a:latin typeface="Arial"/>
                <a:ea typeface="Arial"/>
                <a:cs typeface="Arial"/>
                <a:sym typeface="Arial"/>
              </a:rPr>
              <a:t>Le domande possono essere presentate dal </a:t>
            </a:r>
            <a:r>
              <a:rPr b="1" i="0" lang="it-IT" sz="3200" u="none" cap="none" strike="noStrike">
                <a:latin typeface="Arial"/>
                <a:ea typeface="Arial"/>
                <a:cs typeface="Arial"/>
                <a:sym typeface="Arial"/>
              </a:rPr>
              <a:t>18 Gennaio 2024 fino al 10 Febbraio 2024,</a:t>
            </a:r>
            <a:r>
              <a:rPr b="0" i="0" lang="it-IT" sz="3200" u="none" cap="none" strike="noStrike">
                <a:latin typeface="Arial"/>
                <a:ea typeface="Arial"/>
                <a:cs typeface="Arial"/>
                <a:sym typeface="Arial"/>
              </a:rPr>
              <a:t> come stabilito dal Ministero dell’Istruzione e del Merito, con nota prot. n. 40055 del 12.12.2023</a:t>
            </a:r>
            <a:endParaRPr b="0" i="0" sz="32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32559" lvl="0" marL="432000" marR="0" rtl="0" algn="l">
              <a:spcBef>
                <a:spcPts val="1417"/>
              </a:spcBef>
              <a:spcAft>
                <a:spcPts val="0"/>
              </a:spcAft>
              <a:buClr>
                <a:srgbClr val="000000"/>
              </a:buClr>
              <a:buSzPts val="1440"/>
              <a:buFont typeface="Noto Sans Symbols"/>
              <a:buNone/>
            </a:pPr>
            <a:r>
              <a:t/>
            </a:r>
            <a:endParaRPr b="0" i="0" sz="32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55"/>
          <p:cNvSpPr/>
          <p:nvPr/>
        </p:nvSpPr>
        <p:spPr>
          <a:xfrm>
            <a:off x="1698120" y="470160"/>
            <a:ext cx="6125040" cy="456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-IT" sz="2400" u="none" cap="none" strike="noStrike">
                <a:solidFill>
                  <a:srgbClr val="2E04E2"/>
                </a:solidFill>
                <a:latin typeface="Trebuchet MS"/>
                <a:ea typeface="Trebuchet MS"/>
                <a:cs typeface="Trebuchet MS"/>
                <a:sym typeface="Trebuchet MS"/>
              </a:rPr>
              <a:t>LE NOSTRE SCUOLE</a:t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2" name="Google Shape;282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32000" y="4896000"/>
            <a:ext cx="2434320" cy="14598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83" name="Google Shape;283;p55"/>
          <p:cNvGraphicFramePr/>
          <p:nvPr/>
        </p:nvGraphicFramePr>
        <p:xfrm>
          <a:off x="720000" y="140976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{FB48AA82-308C-4827-9B2E-0E0D02BD620E}</a:tableStyleId>
              </a:tblPr>
              <a:tblGrid>
                <a:gridCol w="2034000"/>
                <a:gridCol w="1653475"/>
                <a:gridCol w="2978650"/>
                <a:gridCol w="2189875"/>
              </a:tblGrid>
              <a:tr h="534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it-IT" sz="1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Rodari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it-IT" sz="1800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3 sezioni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it-IT" sz="1800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Via Meucci 105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3B3B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it-IT" sz="1800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h.8.OO-16.OO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3B3B3"/>
                    </a:solidFill>
                  </a:tcPr>
                </a:tc>
              </a:tr>
              <a:tr h="9255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it-IT" sz="1800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Valgardena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it-IT" sz="1800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3 sezioni</a:t>
                      </a:r>
                      <a:br>
                        <a:rPr lang="it-IT" sz="1800"/>
                      </a:b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it-IT" sz="1800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Via Val Camonica, 2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it-IT" sz="1800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h.8.OO-16.OO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</a:tr>
              <a:tr h="9255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it-IT" sz="1800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Pier della</a:t>
                      </a:r>
                      <a:br>
                        <a:rPr lang="it-IT" sz="1800"/>
                      </a:br>
                      <a:r>
                        <a:rPr b="0" lang="it-IT" sz="1800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Francesca   *   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it-IT" sz="1800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3 sezioni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it-IT" sz="1800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Via Pier della</a:t>
                      </a:r>
                      <a:br>
                        <a:rPr lang="it-IT" sz="1800"/>
                      </a:br>
                      <a:r>
                        <a:rPr b="0" lang="it-IT" sz="1800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Francesca,37/39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it-IT" sz="1800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h.8.OO-16.OO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</a:tr>
              <a:tr h="534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it-IT" sz="1800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Pianezzoli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it-IT" sz="1800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3 sezioni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it-IT" sz="1800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Via di Pianezzoli 8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it-IT" sz="1800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h.8.OO-16.OO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</a:tr>
              <a:tr h="5346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it-IT" sz="1800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Pagnana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it-IT" sz="1800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3sezioni 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it-IT" sz="1800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Piazza Amo, 1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it-IT" sz="1800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h.8.OO-16.OO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6E6E6"/>
                    </a:solidFill>
                  </a:tcPr>
                </a:tc>
              </a:tr>
              <a:tr h="5353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it-IT" sz="1800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Monterappoli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it-IT" sz="1800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2 sezioni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it-IT" sz="1800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Via Salaiola 363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it-IT" sz="1800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h.8.00- 16.00</a:t>
                      </a:r>
                      <a:endParaRPr b="0" sz="1800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0000" marL="90000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CCCCC"/>
                    </a:solidFill>
                  </a:tcPr>
                </a:tc>
              </a:tr>
            </a:tbl>
          </a:graphicData>
        </a:graphic>
      </p:graphicFrame>
      <p:pic>
        <p:nvPicPr>
          <p:cNvPr id="284" name="Google Shape;284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87560" y="3024000"/>
            <a:ext cx="532440" cy="652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56"/>
          <p:cNvSpPr/>
          <p:nvPr/>
        </p:nvSpPr>
        <p:spPr>
          <a:xfrm>
            <a:off x="144000" y="144000"/>
            <a:ext cx="11323800" cy="42753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rPr b="1" i="0" lang="it-IT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Le iscrizioni potranno  essere effettuate dal  18 gennaio al 10 febbraio 2024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rPr b="1" i="0" lang="it-IT" sz="2200" u="none" cap="none" strike="noStrike">
                <a:solidFill>
                  <a:srgbClr val="2E04E2"/>
                </a:solidFill>
                <a:latin typeface="Trebuchet MS"/>
                <a:ea typeface="Trebuchet MS"/>
                <a:cs typeface="Trebuchet MS"/>
                <a:sym typeface="Trebuchet MS"/>
              </a:rPr>
              <a:t>Possono iscriversi alla scuola dell’infanzia i bambini nati entro il 31 dicembre 2021</a:t>
            </a:r>
            <a:endParaRPr b="0" i="0" sz="22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i="0" sz="22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rPr b="0" i="0" lang="it-IT" sz="1800" u="none" cap="none" strike="noStrike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L’ammissione dei bambini che compiono tre anni entro il 30 aprile 2025, è condizionata (secondo l’art. 2, comma 2, del Decreto del Presidente della Repubblica 89 del 2009):</a:t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341640" lvl="0" marL="343080" marR="0" rtl="0" algn="l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5FCBEF"/>
              </a:buClr>
              <a:buSzPts val="1440"/>
              <a:buFont typeface="Noto Sans Symbols"/>
              <a:buChar char="►"/>
            </a:pPr>
            <a:r>
              <a:rPr b="0" i="0" lang="it-IT" sz="1800" u="none" cap="none" strike="noStrike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alla disponibilità dei posti e all’esaurimento di eventuali liste di attesa;</a:t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341640" lvl="0" marL="343080" marR="0" rtl="0" algn="l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5FCBEF"/>
              </a:buClr>
              <a:buSzPts val="1440"/>
              <a:buFont typeface="Noto Sans Symbols"/>
              <a:buChar char="►"/>
            </a:pPr>
            <a:r>
              <a:rPr b="0" i="0" lang="it-IT" sz="1800" u="none" cap="none" strike="noStrike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alla disponibilità di locali e dotazioni idonee sotto il profilo dell’agibilità e funzionalità, tali da rispondere alle diverse esigenze dei bambini di età inferiore a tre anni;</a:t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341640" lvl="0" marL="343080" marR="0" rtl="0" algn="l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Clr>
                <a:srgbClr val="5FCBEF"/>
              </a:buClr>
              <a:buSzPts val="1440"/>
              <a:buFont typeface="Noto Sans Symbols"/>
              <a:buChar char="►"/>
            </a:pPr>
            <a:r>
              <a:rPr b="0" i="0" lang="it-IT" sz="1800" u="none" cap="none" strike="noStrike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alla valutazione pedagogica e didattica, da parte del collegio dei docenti, dei tempi e delle modalità dell’accoglienza.</a:t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1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" name="Google Shape;290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52000" y="173160"/>
            <a:ext cx="2274840" cy="1626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51920" y="216000"/>
            <a:ext cx="1684080" cy="11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57"/>
          <p:cNvSpPr/>
          <p:nvPr/>
        </p:nvSpPr>
        <p:spPr>
          <a:xfrm>
            <a:off x="360000" y="288000"/>
            <a:ext cx="9792000" cy="4412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-IT" sz="20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L</a:t>
            </a:r>
            <a:r>
              <a:rPr b="1" i="0" lang="it-IT" sz="20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a domanda </a:t>
            </a:r>
            <a:r>
              <a:rPr b="0" i="0" lang="it-IT" sz="20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d’iscrizione può essere effettuata </a:t>
            </a:r>
            <a:r>
              <a:rPr b="1" i="0" lang="it-IT" sz="20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secondo la seguente</a:t>
            </a:r>
            <a:r>
              <a:rPr b="0" i="0" lang="it-IT" sz="20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b="1" i="0" lang="it-IT" sz="20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modalità:</a:t>
            </a:r>
            <a:endParaRPr b="0" sz="2000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000" strike="noStrike">
              <a:latin typeface="Arial"/>
              <a:ea typeface="Arial"/>
              <a:cs typeface="Arial"/>
              <a:sym typeface="Arial"/>
            </a:endParaRPr>
          </a:p>
          <a:p>
            <a:pPr indent="-216000" lvl="0" marL="2160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"/>
              <a:buFont typeface="Noto Sans Symbols"/>
              <a:buChar char="●"/>
            </a:pPr>
            <a:r>
              <a:rPr b="1" lang="it-IT" sz="16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Scaricare</a:t>
            </a:r>
            <a:r>
              <a:rPr b="0" lang="it-IT" sz="16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la </a:t>
            </a:r>
            <a:r>
              <a:rPr b="1" lang="it-IT" sz="16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domanda d’iscrizione</a:t>
            </a:r>
            <a:r>
              <a:rPr b="0" lang="it-IT" sz="16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e il modulo per  </a:t>
            </a:r>
            <a:r>
              <a:rPr b="1" lang="it-IT" sz="16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l’autocertificazione</a:t>
            </a:r>
            <a:r>
              <a:rPr b="0" lang="it-IT" sz="16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del punteggio, presenti sul sito</a:t>
            </a:r>
            <a:endParaRPr b="0" sz="1600" strike="noStrike">
              <a:latin typeface="Arial"/>
              <a:ea typeface="Arial"/>
              <a:cs typeface="Arial"/>
              <a:sym typeface="Arial"/>
            </a:endParaRPr>
          </a:p>
          <a:p>
            <a:pPr indent="-216000" lvl="0" marL="2160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"/>
              <a:buFont typeface="Noto Sans Symbols"/>
              <a:buChar char="●"/>
            </a:pPr>
            <a:r>
              <a:rPr b="1" lang="it-IT" sz="16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Scansionare</a:t>
            </a:r>
            <a:r>
              <a:rPr b="0" lang="it-IT" sz="16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entrambi i documenti,debitamente </a:t>
            </a:r>
            <a:r>
              <a:rPr b="1" lang="it-IT" sz="16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compilati e firmati,</a:t>
            </a:r>
            <a:r>
              <a:rPr b="0" lang="it-IT" sz="16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in formato PDF</a:t>
            </a:r>
            <a:endParaRPr b="0" sz="1600" strike="noStrike">
              <a:latin typeface="Arial"/>
              <a:ea typeface="Arial"/>
              <a:cs typeface="Arial"/>
              <a:sym typeface="Arial"/>
            </a:endParaRPr>
          </a:p>
          <a:p>
            <a:pPr indent="-216000" lvl="0" marL="2160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"/>
              <a:buFont typeface="Noto Sans Symbols"/>
              <a:buChar char="●"/>
            </a:pPr>
            <a:r>
              <a:rPr b="0" lang="it-IT" sz="16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(evitando l'invio di immagini scattate con dispositivi mobili);</a:t>
            </a:r>
            <a:endParaRPr b="0" sz="1600" strike="noStrike">
              <a:latin typeface="Arial"/>
              <a:ea typeface="Arial"/>
              <a:cs typeface="Arial"/>
              <a:sym typeface="Arial"/>
            </a:endParaRPr>
          </a:p>
          <a:p>
            <a:pPr indent="-170279" lvl="0" marL="2160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"/>
              <a:buFont typeface="Noto Sans Symbols"/>
              <a:buNone/>
            </a:pPr>
            <a:r>
              <a:t/>
            </a:r>
            <a:endParaRPr b="0" sz="1600" strike="noStrike">
              <a:latin typeface="Arial"/>
              <a:ea typeface="Arial"/>
              <a:cs typeface="Arial"/>
              <a:sym typeface="Arial"/>
            </a:endParaRPr>
          </a:p>
          <a:p>
            <a:pPr indent="-2160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</a:pPr>
            <a:r>
              <a:rPr b="1" lang="it-IT" sz="18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Inviarli</a:t>
            </a:r>
            <a:r>
              <a:rPr b="1" lang="it-IT" sz="16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 </a:t>
            </a:r>
            <a:r>
              <a:rPr b="0" lang="it-IT" sz="16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alla mail istituzionale  </a:t>
            </a:r>
            <a:r>
              <a:rPr b="1" lang="it-IT" sz="1600" u="sng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FIIC876002@istruzione.it </a:t>
            </a:r>
            <a:r>
              <a:rPr b="0" lang="it-IT" sz="16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entro e non oltre il </a:t>
            </a:r>
            <a:r>
              <a:rPr b="1" lang="it-IT" sz="16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10.02.2024</a:t>
            </a:r>
            <a:r>
              <a:rPr b="0" lang="it-IT" sz="16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b="0" lang="it-IT" sz="18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insieme ai </a:t>
            </a:r>
            <a:r>
              <a:rPr b="1" lang="it-IT" sz="18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documenti d’identità e codice fiscale</a:t>
            </a:r>
            <a:r>
              <a:rPr b="0" lang="it-IT" sz="18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 del bambino e dei genitori (o tutore dichiarante)</a:t>
            </a:r>
            <a:r>
              <a:rPr b="0" lang="it-IT" sz="16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in formato PDF (evitando l'invio di immagini scattate con dispositivi mobili);</a:t>
            </a:r>
            <a:r>
              <a:rPr b="0" lang="it-IT" sz="18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endParaRPr b="0" sz="1800" strike="noStrike">
              <a:latin typeface="Arial"/>
              <a:ea typeface="Arial"/>
              <a:cs typeface="Arial"/>
              <a:sym typeface="Arial"/>
            </a:endParaRPr>
          </a:p>
          <a:p>
            <a:pPr indent="-164564" lvl="0" marL="2160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</a:pPr>
            <a:r>
              <a:t/>
            </a:r>
            <a:endParaRPr b="0" sz="1800" strike="noStrike">
              <a:latin typeface="Arial"/>
              <a:ea typeface="Arial"/>
              <a:cs typeface="Arial"/>
              <a:sym typeface="Arial"/>
            </a:endParaRPr>
          </a:p>
          <a:p>
            <a:pPr indent="-216000" lvl="0" marL="21600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"/>
              <a:buFont typeface="Noto Sans Symbols"/>
              <a:buChar char="●"/>
            </a:pPr>
            <a:r>
              <a:rPr b="1" lang="it-IT" sz="16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oppure </a:t>
            </a:r>
            <a:endParaRPr b="0" sz="1600" strike="noStrike">
              <a:latin typeface="Arial"/>
              <a:ea typeface="Arial"/>
              <a:cs typeface="Arial"/>
              <a:sym typeface="Arial"/>
            </a:endParaRPr>
          </a:p>
          <a:p>
            <a:pPr indent="-170279" lvl="0" marL="21600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"/>
              <a:buFont typeface="Noto Sans Symbols"/>
              <a:buNone/>
            </a:pPr>
            <a:r>
              <a:t/>
            </a:r>
            <a:endParaRPr b="0" sz="1600" strike="noStrike">
              <a:latin typeface="Arial"/>
              <a:ea typeface="Arial"/>
              <a:cs typeface="Arial"/>
              <a:sym typeface="Arial"/>
            </a:endParaRPr>
          </a:p>
          <a:p>
            <a:pPr indent="-2160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"/>
              <a:buFont typeface="Noto Sans Symbols"/>
              <a:buChar char="●"/>
            </a:pPr>
            <a:r>
              <a:rPr b="1" lang="it-IT" sz="16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Scaricare</a:t>
            </a:r>
            <a:r>
              <a:rPr b="0" lang="it-IT" sz="16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la </a:t>
            </a:r>
            <a:r>
              <a:rPr b="1" lang="it-IT" sz="16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domanda d’iscrizione</a:t>
            </a:r>
            <a:r>
              <a:rPr b="0" lang="it-IT" sz="16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e il modulo per  </a:t>
            </a:r>
            <a:r>
              <a:rPr b="1" lang="it-IT" sz="16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l’autocertificazione</a:t>
            </a:r>
            <a:r>
              <a:rPr b="0" lang="it-IT" sz="16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del punteggio, presenti nel sito</a:t>
            </a:r>
            <a:r>
              <a:rPr b="1" lang="it-IT" sz="16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sz="1600" strike="noStrike">
              <a:latin typeface="Arial"/>
              <a:ea typeface="Arial"/>
              <a:cs typeface="Arial"/>
              <a:sym typeface="Arial"/>
            </a:endParaRPr>
          </a:p>
          <a:p>
            <a:pPr indent="-216000" lvl="0" marL="21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Char char="●"/>
            </a:pPr>
            <a:r>
              <a:rPr b="1" lang="it-IT" sz="18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Consegnare presso gli uffici di segreteria,</a:t>
            </a:r>
            <a:r>
              <a:rPr b="0" lang="it-IT" sz="18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entro e non oltre il </a:t>
            </a:r>
            <a:r>
              <a:rPr b="1" lang="it-IT" sz="16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10.02.2024</a:t>
            </a:r>
            <a:r>
              <a:rPr b="1" lang="it-IT" sz="18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,</a:t>
            </a:r>
            <a:r>
              <a:rPr b="0" lang="it-IT" sz="18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i seguenti documenti:</a:t>
            </a:r>
            <a:endParaRPr b="0" sz="1800" strike="noStrike">
              <a:latin typeface="Arial"/>
              <a:ea typeface="Arial"/>
              <a:cs typeface="Arial"/>
              <a:sym typeface="Arial"/>
            </a:endParaRPr>
          </a:p>
          <a:p>
            <a:pPr indent="-216000" lvl="1" marL="43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arenR"/>
            </a:pPr>
            <a:r>
              <a:rPr b="1" i="0" lang="it-IT" sz="16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domanda d’iscrizione  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16000" lvl="1" marL="43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arenR"/>
            </a:pPr>
            <a:r>
              <a:rPr b="1" i="0" lang="it-IT" sz="16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autocertificazione</a:t>
            </a:r>
            <a:r>
              <a:rPr b="0" i="0" lang="it-IT" sz="16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del punteggio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16000" lvl="1" marL="432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arenR"/>
            </a:pPr>
            <a:r>
              <a:rPr b="1" i="0" lang="it-IT" sz="16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Fotocopia</a:t>
            </a:r>
            <a:r>
              <a:rPr b="0" i="0" lang="it-IT" sz="16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dei </a:t>
            </a:r>
            <a:r>
              <a:rPr b="1" i="0" lang="it-IT" sz="16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documenti d’identità e codice fiscale</a:t>
            </a:r>
            <a:r>
              <a:rPr b="0" i="0" lang="it-IT" sz="1600" u="none" cap="none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 del bambino e dei genitori (o tutore dichiarante)</a:t>
            </a:r>
            <a:endParaRPr b="0" i="0" sz="16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58"/>
          <p:cNvSpPr txBox="1"/>
          <p:nvPr/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 strike="noStrike">
                <a:solidFill>
                  <a:srgbClr val="2E04E2"/>
                </a:solidFill>
                <a:latin typeface="Trebuchet MS"/>
                <a:ea typeface="Trebuchet MS"/>
                <a:cs typeface="Trebuchet MS"/>
                <a:sym typeface="Trebuchet MS"/>
              </a:rPr>
              <a:t>SUPPORTO ALLE FAMIGLIE</a:t>
            </a:r>
            <a:endParaRPr b="0" sz="24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58"/>
          <p:cNvSpPr txBox="1"/>
          <p:nvPr/>
        </p:nvSpPr>
        <p:spPr>
          <a:xfrm>
            <a:off x="504000" y="1152000"/>
            <a:ext cx="8496000" cy="532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2600" strike="noStrike">
                <a:latin typeface="Arial"/>
                <a:ea typeface="Arial"/>
                <a:cs typeface="Arial"/>
                <a:sym typeface="Arial"/>
              </a:rPr>
              <a:t>L’istituzione scolastica offrirà un servizio di SUPPORTO alle famiglie nei seguenti orari, previo appuntamento telefonico al numero 0571757400:</a:t>
            </a:r>
            <a:endParaRPr b="0" sz="2600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2600" strike="noStrike">
                <a:latin typeface="Arial"/>
                <a:ea typeface="Arial"/>
                <a:cs typeface="Arial"/>
                <a:sym typeface="Arial"/>
              </a:rPr>
              <a:t> </a:t>
            </a:r>
            <a:endParaRPr b="0" sz="2600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2600" strike="noStrike">
                <a:latin typeface="Arial"/>
                <a:ea typeface="Arial"/>
                <a:cs typeface="Arial"/>
                <a:sym typeface="Arial"/>
              </a:rPr>
              <a:t>lunedì ore 08:00-14:00           </a:t>
            </a:r>
            <a:endParaRPr b="0" sz="2600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2600" strike="noStrike">
                <a:latin typeface="Arial"/>
                <a:ea typeface="Arial"/>
                <a:cs typeface="Arial"/>
                <a:sym typeface="Arial"/>
              </a:rPr>
              <a:t>martedì ore 10:00-16:30          </a:t>
            </a:r>
            <a:endParaRPr b="0" sz="2600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2600" strike="noStrike">
                <a:latin typeface="Arial"/>
                <a:ea typeface="Arial"/>
                <a:cs typeface="Arial"/>
                <a:sym typeface="Arial"/>
              </a:rPr>
              <a:t>mercoledì ore 10:00-16:30    </a:t>
            </a:r>
            <a:endParaRPr b="0" sz="2600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2600" strike="noStrike">
                <a:latin typeface="Arial"/>
                <a:ea typeface="Arial"/>
                <a:cs typeface="Arial"/>
                <a:sym typeface="Arial"/>
              </a:rPr>
              <a:t>giovedì ore 08:00-14:00</a:t>
            </a:r>
            <a:endParaRPr b="0" sz="2600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2600" strike="noStrike">
                <a:latin typeface="Arial"/>
                <a:ea typeface="Arial"/>
                <a:cs typeface="Arial"/>
                <a:sym typeface="Arial"/>
              </a:rPr>
              <a:t>venerdì ore 08:00-14:00</a:t>
            </a:r>
            <a:endParaRPr b="0" sz="2600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2600" strike="noStrike">
                <a:latin typeface="Arial"/>
                <a:ea typeface="Arial"/>
                <a:cs typeface="Arial"/>
                <a:sym typeface="Arial"/>
              </a:rPr>
              <a:t>sabato 03/02/2024 ore 09:00-12:00</a:t>
            </a:r>
            <a:endParaRPr b="0" sz="2600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2600" strike="noStrike">
                <a:latin typeface="Arial"/>
                <a:ea typeface="Arial"/>
                <a:cs typeface="Arial"/>
                <a:sym typeface="Arial"/>
              </a:rPr>
              <a:t>sabato 10/02/2024 ore 09:00-12:00 </a:t>
            </a:r>
            <a:endParaRPr b="0" sz="2600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59"/>
          <p:cNvSpPr/>
          <p:nvPr/>
        </p:nvSpPr>
        <p:spPr>
          <a:xfrm>
            <a:off x="640080" y="1152000"/>
            <a:ext cx="8863920" cy="208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it-IT" sz="1800">
                <a:latin typeface="Arial"/>
                <a:ea typeface="Arial"/>
                <a:cs typeface="Arial"/>
                <a:sym typeface="Arial"/>
              </a:rPr>
            </a:br>
            <a:br>
              <a:rPr lang="it-IT" sz="1800">
                <a:latin typeface="Arial"/>
                <a:ea typeface="Arial"/>
                <a:cs typeface="Arial"/>
                <a:sym typeface="Arial"/>
              </a:rPr>
            </a:br>
            <a:r>
              <a:rPr b="0" lang="it-IT" sz="9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 </a:t>
            </a:r>
            <a:br>
              <a:rPr lang="it-IT" sz="1800">
                <a:latin typeface="Arial"/>
                <a:ea typeface="Arial"/>
                <a:cs typeface="Arial"/>
                <a:sym typeface="Arial"/>
              </a:rPr>
            </a:br>
            <a:br>
              <a:rPr lang="it-IT" sz="1800">
                <a:latin typeface="Arial"/>
                <a:ea typeface="Arial"/>
                <a:cs typeface="Arial"/>
                <a:sym typeface="Arial"/>
              </a:rPr>
            </a:br>
            <a:br>
              <a:rPr lang="it-IT" sz="1800">
                <a:latin typeface="Arial"/>
                <a:ea typeface="Arial"/>
                <a:cs typeface="Arial"/>
                <a:sym typeface="Arial"/>
              </a:rPr>
            </a:br>
            <a:br>
              <a:rPr lang="it-IT" sz="1800">
                <a:latin typeface="Arial"/>
                <a:ea typeface="Arial"/>
                <a:cs typeface="Arial"/>
                <a:sym typeface="Arial"/>
              </a:rPr>
            </a:br>
            <a:br>
              <a:rPr lang="it-IT" sz="1800">
                <a:latin typeface="Arial"/>
                <a:ea typeface="Arial"/>
                <a:cs typeface="Arial"/>
                <a:sym typeface="Arial"/>
              </a:rPr>
            </a:br>
            <a:br>
              <a:rPr lang="it-IT" sz="1800">
                <a:latin typeface="Arial"/>
                <a:ea typeface="Arial"/>
                <a:cs typeface="Arial"/>
                <a:sym typeface="Arial"/>
              </a:rPr>
            </a:br>
            <a:br>
              <a:rPr lang="it-IT" sz="1800">
                <a:latin typeface="Arial"/>
                <a:ea typeface="Arial"/>
                <a:cs typeface="Arial"/>
                <a:sym typeface="Arial"/>
              </a:rPr>
            </a:br>
            <a:br>
              <a:rPr lang="it-IT" sz="1800">
                <a:latin typeface="Arial"/>
                <a:ea typeface="Arial"/>
                <a:cs typeface="Arial"/>
                <a:sym typeface="Arial"/>
              </a:rPr>
            </a:br>
            <a:br>
              <a:rPr lang="it-IT" sz="1800">
                <a:latin typeface="Arial"/>
                <a:ea typeface="Arial"/>
                <a:cs typeface="Arial"/>
                <a:sym typeface="Arial"/>
              </a:rPr>
            </a:br>
            <a:br>
              <a:rPr lang="it-IT" sz="1800">
                <a:latin typeface="Arial"/>
                <a:ea typeface="Arial"/>
                <a:cs typeface="Arial"/>
                <a:sym typeface="Arial"/>
              </a:rPr>
            </a:br>
            <a:br>
              <a:rPr lang="it-IT" sz="1800">
                <a:latin typeface="Arial"/>
                <a:ea typeface="Arial"/>
                <a:cs typeface="Arial"/>
                <a:sym typeface="Arial"/>
              </a:rPr>
            </a:br>
            <a:endParaRPr b="0" sz="900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900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900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900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900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18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IL</a:t>
            </a:r>
            <a:r>
              <a:rPr b="1" lang="it-IT" sz="18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TRASPORTO SCOLASTICO (SCUOLABUS)</a:t>
            </a:r>
            <a:r>
              <a:rPr b="0" lang="it-IT" sz="18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e’ organizzato dal comune per gli alunni residenti nella zona del plesso </a:t>
            </a:r>
            <a:endParaRPr b="0" sz="1800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La domanda dovrà essere presentata all'URP - via G. del Papa, 41</a:t>
            </a:r>
            <a:endParaRPr b="0" sz="1800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it-IT" sz="1800">
                <a:latin typeface="Arial"/>
                <a:ea typeface="Arial"/>
                <a:cs typeface="Arial"/>
                <a:sym typeface="Arial"/>
              </a:rPr>
            </a:br>
            <a:br>
              <a:rPr lang="it-IT" sz="1800">
                <a:latin typeface="Arial"/>
                <a:ea typeface="Arial"/>
                <a:cs typeface="Arial"/>
                <a:sym typeface="Arial"/>
              </a:rPr>
            </a:br>
            <a:r>
              <a:rPr b="1" lang="it-IT" sz="18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 </a:t>
            </a:r>
            <a:br>
              <a:rPr lang="it-IT" sz="1800">
                <a:latin typeface="Arial"/>
                <a:ea typeface="Arial"/>
                <a:cs typeface="Arial"/>
                <a:sym typeface="Arial"/>
              </a:rPr>
            </a:br>
            <a:r>
              <a:rPr b="0" lang="it-IT" sz="18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LA</a:t>
            </a:r>
            <a:r>
              <a:rPr b="1" lang="it-IT" sz="18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 MENSA </a:t>
            </a:r>
            <a:r>
              <a:rPr b="0" lang="it-IT" sz="18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È GESTITA DAL COMUNE</a:t>
            </a:r>
            <a:r>
              <a:rPr b="1" lang="it-IT" sz="18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.</a:t>
            </a:r>
            <a:br>
              <a:rPr lang="it-IT" sz="1800">
                <a:latin typeface="Arial"/>
                <a:ea typeface="Arial"/>
                <a:cs typeface="Arial"/>
                <a:sym typeface="Arial"/>
              </a:rPr>
            </a:br>
            <a:r>
              <a:rPr b="0" lang="it-IT" sz="18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L</a:t>
            </a:r>
            <a:r>
              <a:rPr b="1" lang="it-IT" sz="18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a domanda dovrà essere presentata all'URP - via G. del Papa, 41</a:t>
            </a:r>
            <a:endParaRPr b="0" sz="1800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it-IT" sz="1800">
                <a:latin typeface="Arial"/>
                <a:ea typeface="Arial"/>
                <a:cs typeface="Arial"/>
                <a:sym typeface="Arial"/>
              </a:rPr>
            </a:br>
            <a:r>
              <a:rPr b="0" lang="it-IT" sz="18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E’ previsto esonero/agevolazione  dal pagamento della mensa/trasporto</a:t>
            </a:r>
            <a:endParaRPr b="0" sz="1800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800" strike="noStrike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18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IMPORTANTE</a:t>
            </a:r>
            <a:r>
              <a:rPr b="0" lang="it-IT" sz="1800" strike="noStrike">
                <a:solidFill>
                  <a:srgbClr val="404040"/>
                </a:solidFill>
                <a:latin typeface="Trebuchet MS"/>
                <a:ea typeface="Trebuchet MS"/>
                <a:cs typeface="Trebuchet MS"/>
                <a:sym typeface="Trebuchet MS"/>
              </a:rPr>
              <a:t>: Gli eventuali certificati medici di allergie/intolleranze alimentari devono essere consegnati personalmente dalla famiglia al Comune "Servizio scuola« </a:t>
            </a:r>
            <a:br>
              <a:rPr lang="it-IT" sz="1800">
                <a:latin typeface="Arial"/>
                <a:ea typeface="Arial"/>
                <a:cs typeface="Arial"/>
                <a:sym typeface="Arial"/>
              </a:rPr>
            </a:br>
            <a:r>
              <a:rPr b="0" lang="it-IT" sz="18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                                                                   </a:t>
            </a:r>
            <a:br>
              <a:rPr lang="it-IT" sz="1800">
                <a:latin typeface="Arial"/>
                <a:ea typeface="Arial"/>
                <a:cs typeface="Arial"/>
                <a:sym typeface="Arial"/>
              </a:rPr>
            </a:br>
            <a:br>
              <a:rPr lang="it-IT" sz="1800">
                <a:latin typeface="Arial"/>
                <a:ea typeface="Arial"/>
                <a:cs typeface="Arial"/>
                <a:sym typeface="Arial"/>
              </a:rPr>
            </a:br>
            <a:br>
              <a:rPr lang="it-IT" sz="1800">
                <a:latin typeface="Arial"/>
                <a:ea typeface="Arial"/>
                <a:cs typeface="Arial"/>
                <a:sym typeface="Arial"/>
              </a:rPr>
            </a:br>
            <a:br>
              <a:rPr lang="it-IT" sz="1800">
                <a:latin typeface="Arial"/>
                <a:ea typeface="Arial"/>
                <a:cs typeface="Arial"/>
                <a:sym typeface="Arial"/>
              </a:rPr>
            </a:br>
            <a:br>
              <a:rPr lang="it-IT" sz="1800">
                <a:latin typeface="Arial"/>
                <a:ea typeface="Arial"/>
                <a:cs typeface="Arial"/>
                <a:sym typeface="Arial"/>
              </a:rPr>
            </a:br>
            <a:br>
              <a:rPr lang="it-IT" sz="1800">
                <a:latin typeface="Arial"/>
                <a:ea typeface="Arial"/>
                <a:cs typeface="Arial"/>
                <a:sym typeface="Arial"/>
              </a:rPr>
            </a:br>
            <a:br>
              <a:rPr lang="it-IT" sz="1800">
                <a:latin typeface="Arial"/>
                <a:ea typeface="Arial"/>
                <a:cs typeface="Arial"/>
                <a:sym typeface="Arial"/>
              </a:rPr>
            </a:br>
            <a:endParaRPr b="0" sz="18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59"/>
          <p:cNvSpPr/>
          <p:nvPr/>
        </p:nvSpPr>
        <p:spPr>
          <a:xfrm>
            <a:off x="1939680" y="241560"/>
            <a:ext cx="6915600" cy="456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 strike="noStrike">
                <a:solidFill>
                  <a:srgbClr val="2E04E2"/>
                </a:solidFill>
                <a:latin typeface="Trebuchet MS"/>
                <a:ea typeface="Trebuchet MS"/>
                <a:cs typeface="Trebuchet MS"/>
                <a:sym typeface="Trebuchet MS"/>
              </a:rPr>
              <a:t>SERVIZI DEL COMUNE</a:t>
            </a:r>
            <a:endParaRPr b="1" sz="2400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9" name="Google Shape;309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0800000">
            <a:off x="9989640" y="936000"/>
            <a:ext cx="1314360" cy="1293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5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37080" y="4104000"/>
            <a:ext cx="1870920" cy="1168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60"/>
          <p:cNvSpPr/>
          <p:nvPr/>
        </p:nvSpPr>
        <p:spPr>
          <a:xfrm>
            <a:off x="8751960" y="6139440"/>
            <a:ext cx="3656160" cy="36468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18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GRAZIE PER L’ATTENZIONE</a:t>
            </a:r>
            <a:endParaRPr b="0" sz="18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60"/>
          <p:cNvSpPr/>
          <p:nvPr/>
        </p:nvSpPr>
        <p:spPr>
          <a:xfrm>
            <a:off x="-78480" y="1166040"/>
            <a:ext cx="9795600" cy="456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 strike="noStrike">
                <a:solidFill>
                  <a:srgbClr val="2E04E2"/>
                </a:solidFill>
                <a:latin typeface="Trebuchet MS"/>
                <a:ea typeface="Trebuchet MS"/>
                <a:cs typeface="Trebuchet MS"/>
                <a:sym typeface="Trebuchet MS"/>
              </a:rPr>
              <a:t>RIUNIONE CON LE FAMIGLIE DEI BAMBINI NUOVI ISCRITTI</a:t>
            </a:r>
            <a:endParaRPr b="0" sz="24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60"/>
          <p:cNvSpPr/>
          <p:nvPr/>
        </p:nvSpPr>
        <p:spPr>
          <a:xfrm>
            <a:off x="735120" y="3282840"/>
            <a:ext cx="9752040" cy="1187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it-IT" sz="2400" strike="noStrike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I docenti vi incontreranno per presentare le modalità di inserimento, l’organizzazione scolastica, il regolamento e l’offerta formativa, nel plesso dove il bambino è stato iscritto.</a:t>
            </a:r>
            <a:endParaRPr b="0" sz="2400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60"/>
          <p:cNvSpPr/>
          <p:nvPr/>
        </p:nvSpPr>
        <p:spPr>
          <a:xfrm>
            <a:off x="992880" y="2031480"/>
            <a:ext cx="8424000" cy="456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-IT" sz="2400" u="sng" strike="noStrike">
                <a:solidFill>
                  <a:srgbClr val="FF0000"/>
                </a:solidFill>
                <a:latin typeface="Trebuchet MS"/>
                <a:ea typeface="Trebuchet MS"/>
                <a:cs typeface="Trebuchet MS"/>
                <a:sym typeface="Trebuchet MS"/>
              </a:rPr>
              <a:t>Martedì 11 giugno 2024 dalle 18 alle19 </a:t>
            </a:r>
            <a:endParaRPr b="0" sz="2400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